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Amatic SC"/>
      <p:regular r:id="rId26"/>
      <p:bold r:id="rId27"/>
    </p:embeddedFont>
    <p:embeddedFont>
      <p:font typeface="Source Code Pr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2" roundtripDataSignature="AMtx7mgDsoF2pMvjYvXkN+zbv8QOCbst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maticSC-regular.fntdata"/><Relationship Id="rId25" Type="http://schemas.openxmlformats.org/officeDocument/2006/relationships/slide" Target="slides/slide20.xml"/><Relationship Id="rId28" Type="http://schemas.openxmlformats.org/officeDocument/2006/relationships/font" Target="fonts/SourceCodePro-regular.fntdata"/><Relationship Id="rId27" Type="http://schemas.openxmlformats.org/officeDocument/2006/relationships/font" Target="fonts/AmaticSC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urceCodePr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urceCodePro-boldItalic.fntdata"/><Relationship Id="rId30" Type="http://schemas.openxmlformats.org/officeDocument/2006/relationships/font" Target="fonts/SourceCodePr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gif>
</file>

<file path=ppt/media/image11.gif>
</file>

<file path=ppt/media/image12.gif>
</file>

<file path=ppt/media/image2.jpg>
</file>

<file path=ppt/media/image3.png>
</file>

<file path=ppt/media/image4.jpg>
</file>

<file path=ppt/media/image5.png>
</file>

<file path=ppt/media/image6.png>
</file>

<file path=ppt/media/image7.jpg>
</file>

<file path=ppt/media/image8.gif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Google Shape;5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3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6" name="Google Shape;16;p23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" name="Google Shape;1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20" name="Google Shape;20;p2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" name="Google Shape;2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5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" name="Google Shape;24;p25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25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26" name="Google Shape;26;p25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7" name="Google Shape;27;p2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28" name="Google Shape;2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6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1" name="Google Shape;31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7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" name="Google Shape;34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7" name="Google Shape;37;p28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28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9" name="Google Shape;3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9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42" name="Google Shape;4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2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hyperlink" Target="mailto:jessrepka@gmail.com" TargetMode="External"/><Relationship Id="rId4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" sz="6000"/>
              <a:t>Open Source Container Security:</a:t>
            </a:r>
            <a:endParaRPr sz="60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" sz="6000"/>
              <a:t>A Brief Overview</a:t>
            </a:r>
            <a:endParaRPr sz="6000"/>
          </a:p>
        </p:txBody>
      </p:sp>
      <p:sp>
        <p:nvSpPr>
          <p:cNvPr id="57" name="Google Shape;57;p1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Jessica Repka| DevOps Engineer | LexisNexis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0"/>
          <p:cNvSpPr txBox="1"/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600"/>
              <a:t>Anchore Engine</a:t>
            </a:r>
            <a:endParaRPr sz="3600"/>
          </a:p>
        </p:txBody>
      </p:sp>
      <p:sp>
        <p:nvSpPr>
          <p:cNvPr id="121" name="Google Shape;121;p10"/>
          <p:cNvSpPr txBox="1"/>
          <p:nvPr>
            <p:ph idx="1" type="body"/>
          </p:nvPr>
        </p:nvSpPr>
        <p:spPr>
          <a:xfrm>
            <a:off x="4877475" y="1275625"/>
            <a:ext cx="39819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600"/>
              <a:t>Image Library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400"/>
              <a:t>Anchore has the ability to submit an image to be analyzed and kept in a personal library</a:t>
            </a:r>
            <a:endParaRPr sz="1400"/>
          </a:p>
        </p:txBody>
      </p:sp>
      <p:sp>
        <p:nvSpPr>
          <p:cNvPr id="122" name="Google Shape;122;p10"/>
          <p:cNvSpPr txBox="1"/>
          <p:nvPr>
            <p:ph idx="1" type="body"/>
          </p:nvPr>
        </p:nvSpPr>
        <p:spPr>
          <a:xfrm>
            <a:off x="4877475" y="2396725"/>
            <a:ext cx="3981900" cy="13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600"/>
              <a:t>CVE and File Tracking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400"/>
              <a:t>Analyzed(Scanned) images can provide a list of known CVE Vulnerabilities and List Files in the Image</a:t>
            </a:r>
            <a:endParaRPr sz="1400"/>
          </a:p>
        </p:txBody>
      </p:sp>
      <p:sp>
        <p:nvSpPr>
          <p:cNvPr id="123" name="Google Shape;123;p10"/>
          <p:cNvSpPr txBox="1"/>
          <p:nvPr>
            <p:ph idx="1" type="body"/>
          </p:nvPr>
        </p:nvSpPr>
        <p:spPr>
          <a:xfrm>
            <a:off x="4877475" y="3731429"/>
            <a:ext cx="39819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600"/>
              <a:t>Policy Control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400"/>
              <a:t>Policies can be customized to your needs. You can choose white and black list items</a:t>
            </a:r>
            <a:endParaRPr sz="1400"/>
          </a:p>
        </p:txBody>
      </p:sp>
      <p:pic>
        <p:nvPicPr>
          <p:cNvPr id="124" name="Google Shape;124;p10"/>
          <p:cNvPicPr preferRelativeResize="0"/>
          <p:nvPr/>
        </p:nvPicPr>
        <p:blipFill rotWithShape="1">
          <a:blip r:embed="rId3">
            <a:alphaModFix/>
          </a:blip>
          <a:srcRect b="0" l="5554" r="5555" t="0"/>
          <a:stretch/>
        </p:blipFill>
        <p:spPr>
          <a:xfrm>
            <a:off x="0" y="0"/>
            <a:ext cx="45720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Anchore: Pros and Cons</a:t>
            </a:r>
            <a:endParaRPr/>
          </a:p>
        </p:txBody>
      </p:sp>
      <p:sp>
        <p:nvSpPr>
          <p:cNvPr id="130" name="Google Shape;130;p1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Fast deployment, quick configuration.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"/>
              <a:t>You can only have one policy active at a time, which can lead to large policies that are hard to control.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2"/>
          <p:cNvSpPr txBox="1"/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600">
                <a:solidFill>
                  <a:srgbClr val="FFFFFF"/>
                </a:solidFill>
                <a:highlight>
                  <a:schemeClr val="accent4"/>
                </a:highlight>
              </a:rPr>
              <a:t>Falco</a:t>
            </a:r>
            <a:endParaRPr sz="3600">
              <a:solidFill>
                <a:srgbClr val="FFFFFF"/>
              </a:solidFill>
              <a:highlight>
                <a:schemeClr val="accent4"/>
              </a:highlight>
            </a:endParaRPr>
          </a:p>
        </p:txBody>
      </p:sp>
      <p:sp>
        <p:nvSpPr>
          <p:cNvPr id="136" name="Google Shape;136;p12"/>
          <p:cNvSpPr txBox="1"/>
          <p:nvPr>
            <p:ph idx="1" type="body"/>
          </p:nvPr>
        </p:nvSpPr>
        <p:spPr>
          <a:xfrm>
            <a:off x="4877475" y="1275625"/>
            <a:ext cx="39819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600"/>
              <a:t>Image Deployment Prevention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400"/>
              <a:t>Scanning and policy is used to prevent failed image deployments. (Falco says No!)</a:t>
            </a:r>
            <a:endParaRPr sz="1400"/>
          </a:p>
        </p:txBody>
      </p:sp>
      <p:sp>
        <p:nvSpPr>
          <p:cNvPr id="137" name="Google Shape;137;p12"/>
          <p:cNvSpPr txBox="1"/>
          <p:nvPr>
            <p:ph idx="1" type="body"/>
          </p:nvPr>
        </p:nvSpPr>
        <p:spPr>
          <a:xfrm>
            <a:off x="4877475" y="2396725"/>
            <a:ext cx="3981900" cy="13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600"/>
              <a:t>Rule Sets with Conditions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400"/>
              <a:t>You can set your own runtime rules in Falco in minutes to take action.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400"/>
              <a:t>This includes warnings to teams, or stopping the container.</a:t>
            </a:r>
            <a:endParaRPr sz="1400"/>
          </a:p>
        </p:txBody>
      </p:sp>
      <p:sp>
        <p:nvSpPr>
          <p:cNvPr id="138" name="Google Shape;138;p12"/>
          <p:cNvSpPr txBox="1"/>
          <p:nvPr>
            <p:ph idx="1" type="body"/>
          </p:nvPr>
        </p:nvSpPr>
        <p:spPr>
          <a:xfrm>
            <a:off x="4877475" y="3731429"/>
            <a:ext cx="39819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600"/>
              <a:t>Visibility 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400"/>
              <a:t>Falco monitors actions in the containers and allows for the logs to be shown real time</a:t>
            </a:r>
            <a:endParaRPr sz="1400"/>
          </a:p>
        </p:txBody>
      </p:sp>
      <p:pic>
        <p:nvPicPr>
          <p:cNvPr id="139" name="Google Shape;139;p12"/>
          <p:cNvPicPr preferRelativeResize="0"/>
          <p:nvPr/>
        </p:nvPicPr>
        <p:blipFill rotWithShape="1">
          <a:blip r:embed="rId3">
            <a:alphaModFix/>
          </a:blip>
          <a:srcRect b="0" l="5554" r="5555" t="0"/>
          <a:stretch/>
        </p:blipFill>
        <p:spPr>
          <a:xfrm>
            <a:off x="0" y="0"/>
            <a:ext cx="45720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Falco: Pros and Cons</a:t>
            </a:r>
            <a:endParaRPr/>
          </a:p>
        </p:txBody>
      </p:sp>
      <p:sp>
        <p:nvSpPr>
          <p:cNvPr id="145" name="Google Shape;145;p13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Deployment prevention</a:t>
            </a:r>
            <a:r>
              <a:rPr lang="en"/>
              <a:t> in place for untrusted or unsecure images.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Configurable alerting based on activity rules you can customize.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"/>
              <a:t>Rules have race conditions if you have too many in place.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4"/>
          <p:cNvSpPr txBox="1"/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600">
                <a:solidFill>
                  <a:srgbClr val="000000"/>
                </a:solidFill>
              </a:rPr>
              <a:t>Sysdig Inspect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151" name="Google Shape;151;p14"/>
          <p:cNvSpPr txBox="1"/>
          <p:nvPr>
            <p:ph idx="1" type="body"/>
          </p:nvPr>
        </p:nvSpPr>
        <p:spPr>
          <a:xfrm>
            <a:off x="4877475" y="1275625"/>
            <a:ext cx="39819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600"/>
              <a:t>Falco Rule integration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400"/>
              <a:t>Falco action rules created can use sysdig to trigger gathering data for future forensics</a:t>
            </a:r>
            <a:endParaRPr sz="1400"/>
          </a:p>
        </p:txBody>
      </p:sp>
      <p:sp>
        <p:nvSpPr>
          <p:cNvPr id="152" name="Google Shape;152;p14"/>
          <p:cNvSpPr txBox="1"/>
          <p:nvPr>
            <p:ph idx="1" type="body"/>
          </p:nvPr>
        </p:nvSpPr>
        <p:spPr>
          <a:xfrm>
            <a:off x="4877475" y="2396725"/>
            <a:ext cx="3981900" cy="13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600"/>
              <a:t>Front end for Live Events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400"/>
              <a:t>When the inspect container is created and running a front end is immediately available</a:t>
            </a:r>
            <a:endParaRPr sz="1400"/>
          </a:p>
        </p:txBody>
      </p:sp>
      <p:sp>
        <p:nvSpPr>
          <p:cNvPr id="153" name="Google Shape;153;p14"/>
          <p:cNvSpPr txBox="1"/>
          <p:nvPr>
            <p:ph idx="1" type="body"/>
          </p:nvPr>
        </p:nvSpPr>
        <p:spPr>
          <a:xfrm>
            <a:off x="4877475" y="3731429"/>
            <a:ext cx="39819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600"/>
              <a:t>Drill down the Details 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400"/>
              <a:t>The front end provides an easy to navigate drill down for what is happening everywhere</a:t>
            </a:r>
            <a:endParaRPr sz="1400"/>
          </a:p>
        </p:txBody>
      </p:sp>
      <p:pic>
        <p:nvPicPr>
          <p:cNvPr id="154" name="Google Shape;154;p14"/>
          <p:cNvPicPr preferRelativeResize="0"/>
          <p:nvPr/>
        </p:nvPicPr>
        <p:blipFill rotWithShape="1">
          <a:blip r:embed="rId3">
            <a:alphaModFix/>
          </a:blip>
          <a:srcRect b="0" l="5554" r="5555" t="0"/>
          <a:stretch/>
        </p:blipFill>
        <p:spPr>
          <a:xfrm>
            <a:off x="0" y="0"/>
            <a:ext cx="4572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Sysdig Inspect: Pros and Cons</a:t>
            </a:r>
            <a:endParaRPr/>
          </a:p>
        </p:txBody>
      </p:sp>
      <p:sp>
        <p:nvSpPr>
          <p:cNvPr id="160" name="Google Shape;160;p1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Capture logs and send them to separate storage for forensic purposes. Front end visual for live streaming.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"/>
              <a:t>Actions rules in falco, can create a capture rule, however if you set up a rule to delete the pod you lose the logs before you can gather them.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6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"/>
              <a:t>Well that is cool</a:t>
            </a:r>
            <a:endParaRPr/>
          </a:p>
        </p:txBody>
      </p:sp>
      <p:sp>
        <p:nvSpPr>
          <p:cNvPr id="166" name="Google Shape;166;p16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Oh yea it is, but let’s talk about Jenkins and Kubernetes and Security integration</a:t>
            </a:r>
            <a:endParaRPr/>
          </a:p>
        </p:txBody>
      </p:sp>
      <p:pic>
        <p:nvPicPr>
          <p:cNvPr id="167" name="Google Shape;167;p16"/>
          <p:cNvPicPr preferRelativeResize="0"/>
          <p:nvPr/>
        </p:nvPicPr>
        <p:blipFill rotWithShape="1">
          <a:blip r:embed="rId3">
            <a:alphaModFix/>
          </a:blip>
          <a:srcRect b="0" l="15459" r="15460" t="0"/>
          <a:stretch/>
        </p:blipFill>
        <p:spPr>
          <a:xfrm>
            <a:off x="4571996" y="0"/>
            <a:ext cx="457199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Kubernetes Integration in a jiff</a:t>
            </a:r>
            <a:endParaRPr/>
          </a:p>
        </p:txBody>
      </p:sp>
      <p:sp>
        <p:nvSpPr>
          <p:cNvPr id="173" name="Google Shape;173;p1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Each of these tools can be deployed into your cluster via helm charts.</a:t>
            </a:r>
            <a:br>
              <a:rPr lang="en"/>
            </a:b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Overhead is minimum, and once configured will watch your cluster from the inside and prevent bad applications from being deployed into the cluster.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74" name="Google Shape;17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95950" y="3158150"/>
            <a:ext cx="3536350" cy="188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8"/>
          <p:cNvSpPr txBox="1"/>
          <p:nvPr>
            <p:ph type="title"/>
          </p:nvPr>
        </p:nvSpPr>
        <p:spPr>
          <a:xfrm>
            <a:off x="311700" y="302575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Jenkins Integration: because CICD is amazing</a:t>
            </a:r>
            <a:endParaRPr/>
          </a:p>
        </p:txBody>
      </p:sp>
      <p:sp>
        <p:nvSpPr>
          <p:cNvPr id="180" name="Google Shape;180;p1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Using Jenkins for continuous integration is pretty common.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Integrating this security set up is as easy as installing a plugin, because all you have to do is install the Anchore Engine plugin and configure it to communicate with your Anchore engine container in the cluster.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81" name="Google Shape;18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75450" y="3130900"/>
            <a:ext cx="4854576" cy="201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 txBox="1"/>
          <p:nvPr>
            <p:ph type="title"/>
          </p:nvPr>
        </p:nvSpPr>
        <p:spPr>
          <a:xfrm>
            <a:off x="490250" y="526350"/>
            <a:ext cx="4081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4800">
                <a:solidFill>
                  <a:srgbClr val="FFFFFF"/>
                </a:solidFill>
              </a:rPr>
              <a:t>In any company </a:t>
            </a:r>
            <a:endParaRPr sz="4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4800">
                <a:solidFill>
                  <a:srgbClr val="FFFFFF"/>
                </a:solidFill>
              </a:rPr>
              <a:t>Security can start</a:t>
            </a:r>
            <a:endParaRPr sz="4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4800">
                <a:solidFill>
                  <a:srgbClr val="FFFFFF"/>
                </a:solidFill>
              </a:rPr>
              <a:t>With you</a:t>
            </a:r>
            <a:endParaRPr sz="4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t/>
            </a:r>
            <a:endParaRPr/>
          </a:p>
        </p:txBody>
      </p:sp>
      <p:pic>
        <p:nvPicPr>
          <p:cNvPr id="187" name="Google Shape;18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23850" y="1059063"/>
            <a:ext cx="3025375" cy="302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Security Basics</a:t>
            </a:r>
            <a:endParaRPr/>
          </a:p>
        </p:txBody>
      </p:sp>
      <p:sp>
        <p:nvSpPr>
          <p:cNvPr id="63" name="Google Shape;63;p2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The most common priorities are Vulnerabilities and Compliance.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In short, how you can be hacked into and rules on how not to get hacked into.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"/>
              <a:t>Prevention is key.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0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" sz="4800"/>
              <a:t>Open Source Container Security:</a:t>
            </a:r>
            <a:endParaRPr sz="4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" sz="4800"/>
              <a:t>A Brief Overview</a:t>
            </a:r>
            <a:endParaRPr sz="4800"/>
          </a:p>
        </p:txBody>
      </p:sp>
      <p:sp>
        <p:nvSpPr>
          <p:cNvPr id="193" name="Google Shape;193;p20"/>
          <p:cNvSpPr txBox="1"/>
          <p:nvPr>
            <p:ph idx="1" type="subTitle"/>
          </p:nvPr>
        </p:nvSpPr>
        <p:spPr>
          <a:xfrm>
            <a:off x="265500" y="2845225"/>
            <a:ext cx="4097700" cy="16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Jessica Repka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Email: </a:t>
            </a:r>
            <a:r>
              <a:rPr lang="en" u="sng">
                <a:solidFill>
                  <a:schemeClr val="hlink"/>
                </a:solidFill>
                <a:hlinkClick r:id="rId3"/>
              </a:rPr>
              <a:t>jessrepka@gmail.com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Twitter: @AlyndertheRed1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i="1" lang="en"/>
              <a:t>Checkout my articles on Opensource.com</a:t>
            </a:r>
            <a:endParaRPr i="1"/>
          </a:p>
        </p:txBody>
      </p:sp>
      <p:pic>
        <p:nvPicPr>
          <p:cNvPr id="194" name="Google Shape;194;p20"/>
          <p:cNvPicPr preferRelativeResize="0"/>
          <p:nvPr/>
        </p:nvPicPr>
        <p:blipFill rotWithShape="1">
          <a:blip r:embed="rId4">
            <a:alphaModFix/>
          </a:blip>
          <a:srcRect b="0" l="0" r="26443" t="19839"/>
          <a:stretch/>
        </p:blipFill>
        <p:spPr>
          <a:xfrm>
            <a:off x="5208550" y="213613"/>
            <a:ext cx="3245526" cy="4716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PRevention what does that mean?</a:t>
            </a:r>
            <a:endParaRPr/>
          </a:p>
        </p:txBody>
      </p:sp>
      <p:sp>
        <p:nvSpPr>
          <p:cNvPr id="69" name="Google Shape;69;p3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Prevention means protection from start to finish of your images, containers files and pipelines.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It means scanning everything you make and use to make sure nothing is open enough to be used by a bad actor.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"/>
          <p:cNvSpPr txBox="1"/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600">
                <a:solidFill>
                  <a:srgbClr val="FFFFFF"/>
                </a:solidFill>
                <a:highlight>
                  <a:schemeClr val="accent4"/>
                </a:highlight>
              </a:rPr>
              <a:t>Compliance</a:t>
            </a:r>
            <a:endParaRPr sz="3600">
              <a:solidFill>
                <a:srgbClr val="FFFFFF"/>
              </a:solidFill>
              <a:highlight>
                <a:schemeClr val="accent4"/>
              </a:highlight>
            </a:endParaRPr>
          </a:p>
        </p:txBody>
      </p:sp>
      <p:sp>
        <p:nvSpPr>
          <p:cNvPr id="75" name="Google Shape;75;p4"/>
          <p:cNvSpPr txBox="1"/>
          <p:nvPr>
            <p:ph idx="1" type="body"/>
          </p:nvPr>
        </p:nvSpPr>
        <p:spPr>
          <a:xfrm>
            <a:off x="4877475" y="1275625"/>
            <a:ext cx="39819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600"/>
              <a:t>Policies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400"/>
              <a:t>White and black listing rules of what is acceptable for deployment into production.</a:t>
            </a:r>
            <a:endParaRPr sz="1400"/>
          </a:p>
        </p:txBody>
      </p:sp>
      <p:sp>
        <p:nvSpPr>
          <p:cNvPr id="76" name="Google Shape;76;p4"/>
          <p:cNvSpPr txBox="1"/>
          <p:nvPr>
            <p:ph idx="1" type="body"/>
          </p:nvPr>
        </p:nvSpPr>
        <p:spPr>
          <a:xfrm>
            <a:off x="4877475" y="2396725"/>
            <a:ext cx="3981900" cy="13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600"/>
              <a:t>Runtime watching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400"/>
              <a:t>Watching activity in your container environment, if someone is executing a command you don’t expect you get notified.</a:t>
            </a:r>
            <a:endParaRPr sz="1400"/>
          </a:p>
        </p:txBody>
      </p:sp>
      <p:sp>
        <p:nvSpPr>
          <p:cNvPr id="77" name="Google Shape;77;p4"/>
          <p:cNvSpPr txBox="1"/>
          <p:nvPr>
            <p:ph idx="1" type="body"/>
          </p:nvPr>
        </p:nvSpPr>
        <p:spPr>
          <a:xfrm>
            <a:off x="4877475" y="3731429"/>
            <a:ext cx="3981900" cy="10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600"/>
              <a:t>Forensics 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400"/>
              <a:t>Post mordium actions to reverse engineer what happened that caused a breach.</a:t>
            </a:r>
            <a:endParaRPr sz="1400"/>
          </a:p>
        </p:txBody>
      </p:sp>
      <p:pic>
        <p:nvPicPr>
          <p:cNvPr id="78" name="Google Shape;78;p4"/>
          <p:cNvPicPr preferRelativeResize="0"/>
          <p:nvPr/>
        </p:nvPicPr>
        <p:blipFill rotWithShape="1">
          <a:blip r:embed="rId3">
            <a:alphaModFix/>
          </a:blip>
          <a:srcRect b="2371" l="0" r="0" t="2371"/>
          <a:stretch/>
        </p:blipFill>
        <p:spPr>
          <a:xfrm>
            <a:off x="0" y="0"/>
            <a:ext cx="4572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"/>
          <p:cNvSpPr txBox="1"/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600"/>
              <a:t>Vulnerabilities</a:t>
            </a:r>
            <a:endParaRPr sz="3600"/>
          </a:p>
        </p:txBody>
      </p:sp>
      <p:sp>
        <p:nvSpPr>
          <p:cNvPr id="84" name="Google Shape;84;p5"/>
          <p:cNvSpPr txBox="1"/>
          <p:nvPr>
            <p:ph idx="1" type="body"/>
          </p:nvPr>
        </p:nvSpPr>
        <p:spPr>
          <a:xfrm>
            <a:off x="4877475" y="1275625"/>
            <a:ext cx="39819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600"/>
              <a:t>CVE’s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400"/>
              <a:t>Known lists of exploits by the security community</a:t>
            </a:r>
            <a:endParaRPr sz="1400"/>
          </a:p>
        </p:txBody>
      </p:sp>
      <p:sp>
        <p:nvSpPr>
          <p:cNvPr id="85" name="Google Shape;85;p5"/>
          <p:cNvSpPr txBox="1"/>
          <p:nvPr>
            <p:ph idx="1" type="body"/>
          </p:nvPr>
        </p:nvSpPr>
        <p:spPr>
          <a:xfrm>
            <a:off x="4877475" y="2396725"/>
            <a:ext cx="39819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600"/>
              <a:t>Operating system packages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400"/>
              <a:t>Can have exploits, if not often updated leaves an open window for hackers</a:t>
            </a:r>
            <a:endParaRPr sz="1400"/>
          </a:p>
        </p:txBody>
      </p:sp>
      <p:sp>
        <p:nvSpPr>
          <p:cNvPr id="86" name="Google Shape;86;p5"/>
          <p:cNvSpPr txBox="1"/>
          <p:nvPr>
            <p:ph idx="1" type="body"/>
          </p:nvPr>
        </p:nvSpPr>
        <p:spPr>
          <a:xfrm>
            <a:off x="4877475" y="3731424"/>
            <a:ext cx="3981900" cy="11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600"/>
              <a:t>Application files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400"/>
              <a:t>If passwords are left in the open in plain text can allow for full control of the application</a:t>
            </a:r>
            <a:endParaRPr sz="1400"/>
          </a:p>
        </p:txBody>
      </p:sp>
      <p:pic>
        <p:nvPicPr>
          <p:cNvPr id="87" name="Google Shape;87;p5"/>
          <p:cNvPicPr preferRelativeResize="0"/>
          <p:nvPr/>
        </p:nvPicPr>
        <p:blipFill rotWithShape="1">
          <a:blip r:embed="rId3">
            <a:alphaModFix/>
          </a:blip>
          <a:srcRect b="0" l="36778" r="6803" t="0"/>
          <a:stretch/>
        </p:blipFill>
        <p:spPr>
          <a:xfrm>
            <a:off x="0" y="0"/>
            <a:ext cx="43630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"/>
              <a:t>What Am I Preventing?</a:t>
            </a:r>
            <a:endParaRPr/>
          </a:p>
        </p:txBody>
      </p:sp>
      <p:sp>
        <p:nvSpPr>
          <p:cNvPr id="93" name="Google Shape;93;p6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Theft of your Proprietary applications and code</a:t>
            </a:r>
            <a:endParaRPr/>
          </a:p>
        </p:txBody>
      </p:sp>
      <p:pic>
        <p:nvPicPr>
          <p:cNvPr id="94" name="Google Shape;94;p6"/>
          <p:cNvPicPr preferRelativeResize="0"/>
          <p:nvPr/>
        </p:nvPicPr>
        <p:blipFill rotWithShape="1">
          <a:blip r:embed="rId3">
            <a:alphaModFix/>
          </a:blip>
          <a:srcRect b="0" l="16666" r="16666" t="0"/>
          <a:stretch/>
        </p:blipFill>
        <p:spPr>
          <a:xfrm>
            <a:off x="4571996" y="0"/>
            <a:ext cx="457199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"/>
          <p:cNvSpPr txBox="1"/>
          <p:nvPr>
            <p:ph type="title"/>
          </p:nvPr>
        </p:nvSpPr>
        <p:spPr>
          <a:xfrm>
            <a:off x="2661450" y="802488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Containers</a:t>
            </a:r>
            <a:endParaRPr/>
          </a:p>
        </p:txBody>
      </p:sp>
      <p:sp>
        <p:nvSpPr>
          <p:cNvPr id="100" name="Google Shape;100;p7"/>
          <p:cNvSpPr txBox="1"/>
          <p:nvPr/>
        </p:nvSpPr>
        <p:spPr>
          <a:xfrm>
            <a:off x="651100" y="1926300"/>
            <a:ext cx="1535400" cy="12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Docker</a:t>
            </a:r>
            <a:endParaRPr b="0" i="0" sz="14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Rktlet</a:t>
            </a:r>
            <a:endParaRPr b="0" i="0" sz="14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Kubernetes</a:t>
            </a:r>
            <a:endParaRPr b="0" i="0" sz="14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1" name="Google Shape;101;p7"/>
          <p:cNvSpPr txBox="1"/>
          <p:nvPr/>
        </p:nvSpPr>
        <p:spPr>
          <a:xfrm>
            <a:off x="6674900" y="1926300"/>
            <a:ext cx="1914300" cy="1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Storage</a:t>
            </a:r>
            <a:endParaRPr b="0" i="0" sz="14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Applications</a:t>
            </a:r>
            <a:endParaRPr b="0" i="0" sz="14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Scaling</a:t>
            </a:r>
            <a:endParaRPr b="0" i="0" sz="14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Anchore Engine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Falco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Sysdig</a:t>
            </a:r>
            <a:endParaRPr/>
          </a:p>
        </p:txBody>
      </p:sp>
      <p:sp>
        <p:nvSpPr>
          <p:cNvPr id="107" name="Google Shape;107;p8"/>
          <p:cNvSpPr txBox="1"/>
          <p:nvPr/>
        </p:nvSpPr>
        <p:spPr>
          <a:xfrm>
            <a:off x="447000" y="155475"/>
            <a:ext cx="74628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" sz="6000" u="none" cap="none" strike="noStrik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Open Source Tools:</a:t>
            </a:r>
            <a:endParaRPr b="1" i="0" sz="6000" u="none" cap="none" strike="noStrike">
              <a:solidFill>
                <a:schemeClr val="lt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08" name="Google Shape;108;p8"/>
          <p:cNvSpPr txBox="1"/>
          <p:nvPr/>
        </p:nvSpPr>
        <p:spPr>
          <a:xfrm>
            <a:off x="1270750" y="4140725"/>
            <a:ext cx="7462800" cy="6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n" sz="36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All Deployable through Helm and docker!</a:t>
            </a:r>
            <a:endParaRPr sz="36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"/>
              <a:t>These Tools Work Together!</a:t>
            </a:r>
            <a:endParaRPr/>
          </a:p>
        </p:txBody>
      </p:sp>
      <p:sp>
        <p:nvSpPr>
          <p:cNvPr id="114" name="Google Shape;114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Each application has its own function but link together for large scale security</a:t>
            </a:r>
            <a:endParaRPr/>
          </a:p>
        </p:txBody>
      </p:sp>
      <p:pic>
        <p:nvPicPr>
          <p:cNvPr id="115" name="Google Shape;115;p9"/>
          <p:cNvPicPr preferRelativeResize="0"/>
          <p:nvPr/>
        </p:nvPicPr>
        <p:blipFill rotWithShape="1">
          <a:blip r:embed="rId3">
            <a:alphaModFix/>
          </a:blip>
          <a:srcRect b="0" l="21731" r="21736" t="0"/>
          <a:stretch/>
        </p:blipFill>
        <p:spPr>
          <a:xfrm>
            <a:off x="4571996" y="0"/>
            <a:ext cx="457199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